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78" r:id="rId6"/>
    <p:sldId id="279" r:id="rId7"/>
    <p:sldId id="262" r:id="rId8"/>
    <p:sldId id="260" r:id="rId9"/>
    <p:sldId id="261" r:id="rId10"/>
    <p:sldId id="263" r:id="rId11"/>
    <p:sldId id="275" r:id="rId12"/>
    <p:sldId id="268" r:id="rId13"/>
    <p:sldId id="271" r:id="rId14"/>
    <p:sldId id="270" r:id="rId15"/>
    <p:sldId id="280" r:id="rId16"/>
    <p:sldId id="281" r:id="rId17"/>
    <p:sldId id="273" r:id="rId18"/>
    <p:sldId id="276" r:id="rId19"/>
    <p:sldId id="27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lley E. Keenan" initials="KEK" lastIdx="3" clrIdx="0">
    <p:extLst>
      <p:ext uri="{19B8F6BF-5375-455C-9EA6-DF929625EA0E}">
        <p15:presenceInfo xmlns:p15="http://schemas.microsoft.com/office/powerpoint/2012/main" userId="e53cf604473ad35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325"/>
    <a:srgbClr val="FFC433"/>
    <a:srgbClr val="26BDA8"/>
    <a:srgbClr val="2DD5B6"/>
    <a:srgbClr val="07CB2B"/>
    <a:srgbClr val="FFF465"/>
    <a:srgbClr val="FFEE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idea.ed.gov/" TargetMode="External"/><Relationship Id="rId2" Type="http://schemas.openxmlformats.org/officeDocument/2006/relationships/hyperlink" Target="http://www2.ed.gov/about/offices/list/ocr/504faq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da.gov/2010_regs.ht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lpguide.org/articles/add-adhd/teaching-students-with-adhd-attention-deficit-disorder.htm" TargetMode="Externa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elpguide.org/articles/add-adhd/teaching-students-with-adhd-attention-deficit-disorder.htm" TargetMode="Externa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Attention deficit hyperactivity disorder (ADHD)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4775201"/>
            <a:ext cx="4274820" cy="685800"/>
          </a:xfrm>
        </p:spPr>
        <p:txBody>
          <a:bodyPr>
            <a:noAutofit/>
          </a:bodyPr>
          <a:lstStyle/>
          <a:p>
            <a:r>
              <a:rPr lang="en-US" sz="1400" dirty="0" smtClean="0"/>
              <a:t>Kelley Keenan</a:t>
            </a:r>
          </a:p>
          <a:p>
            <a:r>
              <a:rPr lang="en-US" sz="1400" dirty="0" smtClean="0"/>
              <a:t>The University of Pittsburgh</a:t>
            </a:r>
          </a:p>
          <a:p>
            <a:r>
              <a:rPr lang="en-US" sz="1400" dirty="0" smtClean="0"/>
              <a:t>Applied Developmental Psychology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61194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Treatments focus on reducing the symptoms and improving everyday functioning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Stimulant or non-stimulant medication can be used to help manage symptoms</a:t>
            </a:r>
          </a:p>
          <a:p>
            <a:pPr lvl="1"/>
            <a:r>
              <a:rPr lang="en-US" dirty="0" smtClean="0"/>
              <a:t>Reduce hyperactivity and impulsivity and improve the ability to focus</a:t>
            </a:r>
          </a:p>
          <a:p>
            <a:r>
              <a:rPr lang="en-US" dirty="0" smtClean="0"/>
              <a:t>Psychotherapy</a:t>
            </a:r>
          </a:p>
          <a:p>
            <a:pPr lvl="1"/>
            <a:r>
              <a:rPr lang="en-US" dirty="0" smtClean="0"/>
              <a:t>Behavior therapy aimed to get children or adults to change behaviors</a:t>
            </a:r>
          </a:p>
          <a:p>
            <a:pPr lvl="2"/>
            <a:r>
              <a:rPr lang="en-US" dirty="0" smtClean="0"/>
              <a:t>Organizing tasks and completing task and recognizing disruptive emotions</a:t>
            </a:r>
          </a:p>
          <a:p>
            <a:r>
              <a:rPr lang="en-US" dirty="0" smtClean="0"/>
              <a:t>Education or training</a:t>
            </a:r>
          </a:p>
          <a:p>
            <a:pPr lvl="1"/>
            <a:r>
              <a:rPr lang="en-US" dirty="0" smtClean="0"/>
              <a:t>Learning skills to help breakdown tasks into more manageable parts</a:t>
            </a:r>
          </a:p>
        </p:txBody>
      </p:sp>
    </p:spTree>
    <p:extLst>
      <p:ext uri="{BB962C8B-B14F-4D97-AF65-F5344CB8AC3E}">
        <p14:creationId xmlns:p14="http://schemas.microsoft.com/office/powerpoint/2010/main" val="4195292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handout to read Chad’s 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5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ADHD &amp; School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these students find most difficult- sitting still, listening quietly, concentrating- are required for most of the day</a:t>
            </a:r>
          </a:p>
          <a:p>
            <a:r>
              <a:rPr lang="en-US" dirty="0" smtClean="0"/>
              <a:t>Children want to learn and behave like their peers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Students with ADHD are protected under US laws:</a:t>
            </a:r>
            <a:endParaRPr lang="en-US" dirty="0"/>
          </a:p>
          <a:p>
            <a:r>
              <a:rPr lang="en-US" dirty="0" smtClean="0">
                <a:hlinkClick r:id="rId2"/>
              </a:rPr>
              <a:t>Section 504 </a:t>
            </a:r>
            <a:r>
              <a:rPr lang="en-US" dirty="0" smtClean="0"/>
              <a:t>of the Civil Rights Act</a:t>
            </a:r>
          </a:p>
          <a:p>
            <a:r>
              <a:rPr lang="en-US" dirty="0" smtClean="0">
                <a:hlinkClick r:id="rId3"/>
              </a:rPr>
              <a:t>IDEA</a:t>
            </a:r>
            <a:r>
              <a:rPr lang="en-US" dirty="0" smtClean="0"/>
              <a:t>- Individuals with Disabilities in Education</a:t>
            </a:r>
          </a:p>
          <a:p>
            <a:r>
              <a:rPr lang="en-US" dirty="0" smtClean="0">
                <a:hlinkClick r:id="rId4"/>
              </a:rPr>
              <a:t>ADA</a:t>
            </a:r>
            <a:r>
              <a:rPr lang="en-US" dirty="0" smtClean="0"/>
              <a:t>- Americans with Disabilities 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180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with ADHD often</a:t>
            </a:r>
          </a:p>
          <a:p>
            <a:pPr lvl="1"/>
            <a:r>
              <a:rPr lang="en-US" dirty="0" smtClean="0"/>
              <a:t>Demand attention by talking out of turn</a:t>
            </a:r>
          </a:p>
          <a:p>
            <a:pPr lvl="1"/>
            <a:r>
              <a:rPr lang="en-US" dirty="0" smtClean="0"/>
              <a:t>Have trouble following instructions, especially if listed in lists</a:t>
            </a:r>
          </a:p>
          <a:p>
            <a:pPr lvl="1"/>
            <a:r>
              <a:rPr lang="en-US" dirty="0" smtClean="0"/>
              <a:t>Forget to write down homework assignments or bring completed work to school</a:t>
            </a:r>
          </a:p>
          <a:p>
            <a:pPr lvl="1"/>
            <a:r>
              <a:rPr lang="en-US" dirty="0" smtClean="0"/>
              <a:t>Lack fine motor skills- handwriting and note-taking may be difficult</a:t>
            </a:r>
          </a:p>
          <a:p>
            <a:pPr lvl="1"/>
            <a:r>
              <a:rPr lang="en-US" dirty="0" smtClean="0"/>
              <a:t>Have trouble with operations that require multiple steps: math work problems, long division</a:t>
            </a:r>
          </a:p>
          <a:p>
            <a:pPr lvl="1"/>
            <a:r>
              <a:rPr lang="en-US" dirty="0" smtClean="0"/>
              <a:t>Have problem with managing time for long-term projects</a:t>
            </a:r>
          </a:p>
          <a:p>
            <a:pPr lvl="1"/>
            <a:r>
              <a:rPr lang="en-US" dirty="0" smtClean="0"/>
              <a:t>Struggle with the division of labor in group projects and may distract the whole group from completing a task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84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Children with ADHD want to learn like their counterparts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In order to help you and your classroom management remember:</a:t>
            </a:r>
          </a:p>
          <a:p>
            <a:pPr lvl="1"/>
            <a:r>
              <a:rPr lang="en-US" b="1" dirty="0" smtClean="0"/>
              <a:t>Accommodations: </a:t>
            </a:r>
            <a:r>
              <a:rPr lang="en-US" dirty="0" smtClean="0"/>
              <a:t>What can you do to make learning easier for your students?</a:t>
            </a:r>
          </a:p>
          <a:p>
            <a:pPr lvl="1"/>
            <a:r>
              <a:rPr lang="en-US" b="1" dirty="0" smtClean="0"/>
              <a:t>Instructions: </a:t>
            </a:r>
            <a:r>
              <a:rPr lang="en-US" dirty="0" smtClean="0"/>
              <a:t>Provide concrete instructions and follow schedules</a:t>
            </a:r>
          </a:p>
          <a:p>
            <a:pPr lvl="1"/>
            <a:r>
              <a:rPr lang="en-US" b="1" dirty="0" smtClean="0"/>
              <a:t>Interventions: </a:t>
            </a:r>
            <a:r>
              <a:rPr lang="en-US" dirty="0" smtClean="0"/>
              <a:t>How to prevent disruptive behaviors</a:t>
            </a:r>
          </a:p>
          <a:p>
            <a:pPr lvl="1"/>
            <a:r>
              <a:rPr lang="en-US" b="1" dirty="0" smtClean="0"/>
              <a:t>Praise/Positive Attitude: </a:t>
            </a:r>
            <a:r>
              <a:rPr lang="en-US" dirty="0" smtClean="0"/>
              <a:t>Children with ADHD often have their positive and successful behaviors overlooked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14974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you can accommodate Students with ADHD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5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Seat children with ADHD away from windows and doors and near the front</a:t>
            </a:r>
          </a:p>
          <a:p>
            <a:r>
              <a:rPr lang="en-US" sz="2000" dirty="0" smtClean="0"/>
              <a:t>Seat children in rows and not groups</a:t>
            </a:r>
          </a:p>
          <a:p>
            <a:r>
              <a:rPr lang="en-US" sz="2000" dirty="0" smtClean="0"/>
              <a:t>Create a quiet area for test taking and studying</a:t>
            </a:r>
          </a:p>
          <a:p>
            <a:r>
              <a:rPr lang="en-US" sz="2000" dirty="0" smtClean="0"/>
              <a:t>Reduce the number of timed tests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sz="2200" dirty="0" smtClean="0"/>
              <a:t>Information Dissemination</a:t>
            </a:r>
            <a:endParaRPr lang="en-US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16"/>
          </p:nvPr>
        </p:nvSpPr>
        <p:spPr>
          <a:solidFill>
            <a:srgbClr val="FFB325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Give instructions one at a time and repeat as necessary</a:t>
            </a:r>
          </a:p>
          <a:p>
            <a:r>
              <a:rPr lang="en-US" sz="2000" dirty="0" smtClean="0"/>
              <a:t>Use visuals: charts, color coding, pictures</a:t>
            </a:r>
          </a:p>
          <a:p>
            <a:r>
              <a:rPr lang="en-US" sz="2000" dirty="0" smtClean="0"/>
              <a:t>Provide the most difficult information earlier in the day</a:t>
            </a:r>
          </a:p>
          <a:p>
            <a:r>
              <a:rPr lang="en-US" sz="2000" dirty="0" smtClean="0"/>
              <a:t>Create outlines for students to follow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sz="2200" dirty="0" smtClean="0"/>
              <a:t>Classroom Organization</a:t>
            </a:r>
            <a:endParaRPr lang="en-US" sz="2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Suggest students use three-ring bingers with dividers and folders</a:t>
            </a:r>
          </a:p>
          <a:p>
            <a:r>
              <a:rPr lang="en-US" sz="2000" dirty="0" smtClean="0"/>
              <a:t>Mail important information home</a:t>
            </a:r>
          </a:p>
          <a:p>
            <a:r>
              <a:rPr lang="en-US" sz="2000" dirty="0" smtClean="0"/>
              <a:t>Color-code material for students</a:t>
            </a:r>
          </a:p>
          <a:p>
            <a:r>
              <a:rPr lang="en-US" sz="2000" dirty="0" smtClean="0"/>
              <a:t>Allow time for students to organize to move classes or go home</a:t>
            </a:r>
            <a:endParaRPr lang="en-US" sz="200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Work Atmosphere/Seating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0" y="6303850"/>
            <a:ext cx="6096000" cy="2693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u="sng" dirty="0">
                <a:solidFill>
                  <a:srgbClr val="323E4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http://www.helpguide.org/articles/add-adhd/teaching-students-with-adhd-attention-deficit-disorder.htm</a:t>
            </a:r>
            <a:endParaRPr lang="en-US" sz="1000" dirty="0">
              <a:solidFill>
                <a:srgbClr val="323E4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412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Techniques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Starting Lessons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15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Use a signal at the start of a lesson</a:t>
            </a:r>
          </a:p>
          <a:p>
            <a:r>
              <a:rPr lang="en-US" sz="2000" dirty="0" smtClean="0"/>
              <a:t>List an activity agenda on the board</a:t>
            </a:r>
          </a:p>
          <a:p>
            <a:r>
              <a:rPr lang="en-US" sz="2000" dirty="0" smtClean="0"/>
              <a:t>State materials needed for the lesson early</a:t>
            </a:r>
          </a:p>
          <a:p>
            <a:r>
              <a:rPr lang="en-US" sz="2000" dirty="0" smtClean="0"/>
              <a:t>Establish eye contact during the most important parts of instructions or information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During Lessons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16"/>
          </p:nvPr>
        </p:nvSpPr>
        <p:spPr>
          <a:solidFill>
            <a:srgbClr val="FFB325"/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Keep instructions simple</a:t>
            </a:r>
          </a:p>
          <a:p>
            <a:r>
              <a:rPr lang="en-US" sz="2000" dirty="0" smtClean="0"/>
              <a:t>Include multiple modalities for learning</a:t>
            </a:r>
          </a:p>
          <a:p>
            <a:r>
              <a:rPr lang="en-US" sz="2000" dirty="0" smtClean="0"/>
              <a:t>Use visuals and props</a:t>
            </a:r>
          </a:p>
          <a:p>
            <a:r>
              <a:rPr lang="en-US" sz="2000" dirty="0" smtClean="0"/>
              <a:t>Allow for breaks</a:t>
            </a:r>
          </a:p>
          <a:p>
            <a:r>
              <a:rPr lang="en-US" sz="2000" dirty="0" smtClean="0"/>
              <a:t>Consider letting students use a fidget toy or hold a stress ball</a:t>
            </a:r>
          </a:p>
          <a:p>
            <a:r>
              <a:rPr lang="en-US" sz="2000" dirty="0" smtClean="0"/>
              <a:t>Avoid on-spot questions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 smtClean="0"/>
              <a:t>Ending Lessons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7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2000" dirty="0" smtClean="0"/>
              <a:t>Summarize key points</a:t>
            </a:r>
          </a:p>
          <a:p>
            <a:r>
              <a:rPr lang="en-US" sz="2000" dirty="0" smtClean="0"/>
              <a:t>Have students repeat assignments back to you and put the assignments on the board</a:t>
            </a:r>
          </a:p>
          <a:p>
            <a:r>
              <a:rPr lang="en-US" sz="2000" dirty="0" smtClean="0"/>
              <a:t>Be specific about what students will need to take home with them to complete assignments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0" y="6303850"/>
            <a:ext cx="6096000" cy="2693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000" u="sng" dirty="0">
                <a:solidFill>
                  <a:srgbClr val="323E4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http://www.helpguide.org/articles/add-adhd/teaching-students-with-adhd-attention-deficit-disorder.htm</a:t>
            </a:r>
            <a:endParaRPr lang="en-US" sz="1000" dirty="0">
              <a:solidFill>
                <a:srgbClr val="323E4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88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 smtClean="0"/>
              <a:t>ADHD impacts all aspects of a child’s life and is characterized by persistent </a:t>
            </a:r>
            <a:r>
              <a:rPr lang="en-US" dirty="0"/>
              <a:t>patterns of inattention and/or hyperactivity and </a:t>
            </a:r>
            <a:r>
              <a:rPr lang="en-US" dirty="0" smtClean="0"/>
              <a:t>impulsivity</a:t>
            </a:r>
            <a:endParaRPr lang="en-US" dirty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About 1 in 10 school aged children will meet the diagnostic criteria for ADHD</a:t>
            </a:r>
          </a:p>
          <a:p>
            <a:r>
              <a:rPr lang="en-US" dirty="0" smtClean="0"/>
              <a:t>ADHD impacts self-regulation skills and is NOT a result of poor parenting skills, laziness, or lack of intelligence or motivation</a:t>
            </a:r>
          </a:p>
          <a:p>
            <a:r>
              <a:rPr lang="en-US" dirty="0" smtClean="0"/>
              <a:t>Can be treated using medication, psychotherapy, or through educational methods but is not curable</a:t>
            </a:r>
          </a:p>
          <a:p>
            <a:r>
              <a:rPr lang="en-US" dirty="0" smtClean="0"/>
              <a:t>Clear concise instructions, signals, praise, and reminders are all important for children with ADHD</a:t>
            </a:r>
          </a:p>
        </p:txBody>
      </p:sp>
    </p:spTree>
    <p:extLst>
      <p:ext uri="{BB962C8B-B14F-4D97-AF65-F5344CB8AC3E}">
        <p14:creationId xmlns:p14="http://schemas.microsoft.com/office/powerpoint/2010/main" val="3049292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American Psychiatric Association. (1994). Diagnostic and Statistical Manual of Mental Disorders </a:t>
            </a:r>
            <a:r>
              <a:rPr lang="en-US" dirty="0" smtClean="0"/>
              <a:t>(5th </a:t>
            </a:r>
            <a:r>
              <a:rPr lang="en-US" dirty="0"/>
              <a:t>ed.). Washington, D.C: Author</a:t>
            </a:r>
            <a:r>
              <a:rPr lang="en-US" dirty="0" smtClean="0"/>
              <a:t>.</a:t>
            </a:r>
          </a:p>
          <a:p>
            <a:r>
              <a:rPr lang="en-US" altLang="en-US" sz="2000" dirty="0">
                <a:latin typeface="Garamond" panose="02020404030301010803" pitchFamily="18" charset="0"/>
              </a:rPr>
              <a:t>Center For Disease Control.  (2014).  </a:t>
            </a:r>
            <a:r>
              <a:rPr lang="en-US" altLang="en-US" sz="2000" i="1" dirty="0">
                <a:latin typeface="Garamond" panose="02020404030301010803" pitchFamily="18" charset="0"/>
              </a:rPr>
              <a:t>Attention-Deficit/Hyperactivity Disorder (ADHD)</a:t>
            </a:r>
            <a:r>
              <a:rPr lang="en-US" altLang="en-US" sz="2000" dirty="0">
                <a:latin typeface="Garamond" panose="02020404030301010803" pitchFamily="18" charset="0"/>
              </a:rPr>
              <a:t>.  (NCBDDD Pub No); </a:t>
            </a:r>
            <a:r>
              <a:rPr lang="en-US" altLang="en-US" sz="2000" dirty="0" smtClean="0">
                <a:latin typeface="Garamond" panose="02020404030301010803" pitchFamily="18" charset="0"/>
              </a:rPr>
              <a:t>www.cdc.gov</a:t>
            </a:r>
            <a:endParaRPr lang="en-US" dirty="0" smtClean="0"/>
          </a:p>
          <a:p>
            <a:r>
              <a:rPr lang="en-US" altLang="en-US" sz="2400" dirty="0">
                <a:latin typeface="Garamond" panose="02020404030301010803" pitchFamily="18" charset="0"/>
              </a:rPr>
              <a:t>National Institute of Mental Health.  (1994,  reprinted 1996, revised 2003, reprinted </a:t>
            </a:r>
            <a:r>
              <a:rPr lang="en-US" altLang="en-US" sz="2400" dirty="0" smtClean="0">
                <a:latin typeface="Garamond" panose="02020404030301010803" pitchFamily="18" charset="0"/>
              </a:rPr>
              <a:t>2006, reprinted 2014)   </a:t>
            </a:r>
            <a:r>
              <a:rPr lang="en-US" altLang="en-US" sz="2400" i="1" dirty="0">
                <a:latin typeface="Garamond" panose="02020404030301010803" pitchFamily="18" charset="0"/>
              </a:rPr>
              <a:t>Attention deficit hyperactivity disorder</a:t>
            </a:r>
            <a:r>
              <a:rPr lang="en-US" altLang="en-US" sz="2400" dirty="0">
                <a:latin typeface="Garamond" panose="02020404030301010803" pitchFamily="18" charset="0"/>
              </a:rPr>
              <a:t> (Publication No. 06-3572); www.nimh.nih.gov </a:t>
            </a:r>
            <a:endParaRPr lang="en-US" altLang="en-US" sz="2400" dirty="0" smtClean="0">
              <a:latin typeface="Garamond" panose="02020404030301010803" pitchFamily="18" charset="0"/>
            </a:endParaRPr>
          </a:p>
          <a:p>
            <a:r>
              <a:rPr lang="en-US" altLang="en-US" sz="2400" dirty="0" smtClean="0">
                <a:latin typeface="Garamond" panose="02020404030301010803" pitchFamily="18" charset="0"/>
              </a:rPr>
              <a:t>Segal, J. &amp; Smith, M. (2015).  ADD/ADHD and school. </a:t>
            </a:r>
            <a:r>
              <a:rPr lang="en-US" altLang="en-US" sz="2400" i="1" dirty="0" smtClean="0">
                <a:latin typeface="Garamond" panose="02020404030301010803" pitchFamily="18" charset="0"/>
              </a:rPr>
              <a:t>Helpguide.org; www.helpguide.org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9972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wish to duplicate this material, please contact the author, </a:t>
            </a:r>
          </a:p>
          <a:p>
            <a:endParaRPr lang="en-US" dirty="0" smtClean="0"/>
          </a:p>
          <a:p>
            <a:r>
              <a:rPr lang="en-US" dirty="0" smtClean="0"/>
              <a:t>Kelley Keenan; kek117@pitt.edu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2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of this seminar will be able to:</a:t>
            </a:r>
          </a:p>
          <a:p>
            <a:pPr lvl="1"/>
            <a:r>
              <a:rPr lang="en-US" dirty="0" smtClean="0"/>
              <a:t>Define what ADHD is and is not</a:t>
            </a:r>
          </a:p>
          <a:p>
            <a:pPr lvl="1"/>
            <a:r>
              <a:rPr lang="en-US" dirty="0" smtClean="0"/>
              <a:t>Identify the symptoms of ADHD and how they affect students’ everyday lives and learning</a:t>
            </a:r>
          </a:p>
          <a:p>
            <a:pPr lvl="1"/>
            <a:r>
              <a:rPr lang="en-US" dirty="0" smtClean="0"/>
              <a:t>Evaluate current classroom practices and how they  impact children with ADHD</a:t>
            </a:r>
          </a:p>
          <a:p>
            <a:pPr lvl="1"/>
            <a:r>
              <a:rPr lang="en-US" dirty="0" smtClean="0"/>
              <a:t>Analyze and develop ADHD cognizant classroom strategies</a:t>
            </a:r>
          </a:p>
        </p:txBody>
      </p:sp>
    </p:spTree>
    <p:extLst>
      <p:ext uri="{BB962C8B-B14F-4D97-AF65-F5344CB8AC3E}">
        <p14:creationId xmlns:p14="http://schemas.microsoft.com/office/powerpoint/2010/main" val="1012402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ADHD- Attention Deficit Hyperactivity Disorder</a:t>
            </a:r>
          </a:p>
          <a:p>
            <a:r>
              <a:rPr lang="en-US" dirty="0" smtClean="0"/>
              <a:t>Comorbid- occurring alongside something else</a:t>
            </a:r>
          </a:p>
          <a:p>
            <a:r>
              <a:rPr lang="en-US" dirty="0" smtClean="0"/>
              <a:t>Deficit- lacking or shortage</a:t>
            </a:r>
          </a:p>
          <a:p>
            <a:r>
              <a:rPr lang="en-US" dirty="0" smtClean="0"/>
              <a:t>Diagnostic and Statistical Manual, Fifth edition </a:t>
            </a:r>
            <a:r>
              <a:rPr lang="en-US" i="1" dirty="0" smtClean="0"/>
              <a:t>or</a:t>
            </a:r>
            <a:r>
              <a:rPr lang="en-US" dirty="0" smtClean="0"/>
              <a:t> DSM-V- classification and diagnostic tool for mental disorders</a:t>
            </a:r>
          </a:p>
          <a:p>
            <a:r>
              <a:rPr lang="en-US" dirty="0" smtClean="0"/>
              <a:t>Hyperactivity- constant activity</a:t>
            </a:r>
          </a:p>
          <a:p>
            <a:r>
              <a:rPr lang="en-US" dirty="0" smtClean="0"/>
              <a:t>Impulsivity- displaying behaviors characterized by little or no forethought</a:t>
            </a:r>
          </a:p>
          <a:p>
            <a:r>
              <a:rPr lang="en-US" dirty="0" smtClean="0"/>
              <a:t>Inattention- failure to carefully think about, listen to watch; distraction</a:t>
            </a:r>
          </a:p>
          <a:p>
            <a:r>
              <a:rPr lang="en-US" dirty="0"/>
              <a:t>Prevalence-  degree to which something occurs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432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Attention deficit hyperactivity disorder?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DSM-V Criteria</a:t>
            </a:r>
          </a:p>
          <a:p>
            <a:pPr lvl="1"/>
            <a:r>
              <a:rPr lang="en-US" dirty="0" smtClean="0"/>
              <a:t>Persistent patterns of inattention and/or hyperactivity and impulsivity that interferes with functioning and development and are present in multiple settings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most common childhood </a:t>
            </a:r>
            <a:r>
              <a:rPr lang="en-US" dirty="0" smtClean="0"/>
              <a:t>disorders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Children must have 6 symptoms from either or both the inattention and hyperactivity-impulsivity criteria</a:t>
            </a:r>
          </a:p>
          <a:p>
            <a:pPr lvl="1"/>
            <a:r>
              <a:rPr lang="en-US" dirty="0" smtClean="0"/>
              <a:t>Adolescents (17+) or adults must present 5 symptoms</a:t>
            </a:r>
            <a:endParaRPr lang="en-US" dirty="0"/>
          </a:p>
          <a:p>
            <a:pPr lvl="1"/>
            <a:r>
              <a:rPr lang="en-US" dirty="0" smtClean="0"/>
              <a:t>Several symptoms must be/have been present prior to 12 years of age, typically for at least 6 months straight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94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Inattention Symptoms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Inattention</a:t>
            </a:r>
          </a:p>
          <a:p>
            <a:pPr lvl="1"/>
            <a:r>
              <a:rPr lang="en-US" dirty="0"/>
              <a:t>Failure to give close attention to details </a:t>
            </a:r>
          </a:p>
          <a:p>
            <a:pPr lvl="1"/>
            <a:r>
              <a:rPr lang="en-US" dirty="0"/>
              <a:t>Trouble sustaining attention</a:t>
            </a:r>
          </a:p>
          <a:p>
            <a:pPr lvl="1"/>
            <a:r>
              <a:rPr lang="en-US" dirty="0"/>
              <a:t>Does not follow through on instructions</a:t>
            </a:r>
          </a:p>
          <a:p>
            <a:pPr lvl="1"/>
            <a:r>
              <a:rPr lang="en-US" dirty="0"/>
              <a:t>Does not seem to listen</a:t>
            </a:r>
          </a:p>
          <a:p>
            <a:pPr lvl="1"/>
            <a:r>
              <a:rPr lang="en-US" dirty="0"/>
              <a:t>Easily distracted</a:t>
            </a:r>
          </a:p>
          <a:p>
            <a:pPr lvl="1"/>
            <a:r>
              <a:rPr lang="en-US" dirty="0"/>
              <a:t>Forgetful in daily activities</a:t>
            </a:r>
          </a:p>
          <a:p>
            <a:pPr lvl="1"/>
            <a:r>
              <a:rPr lang="en-US" dirty="0"/>
              <a:t>Trouble organizing tasks or activities</a:t>
            </a:r>
          </a:p>
          <a:p>
            <a:pPr lvl="1"/>
            <a:r>
              <a:rPr lang="en-US" dirty="0"/>
              <a:t>Avoids task requiring sustained mental effort</a:t>
            </a:r>
          </a:p>
          <a:p>
            <a:pPr lvl="1"/>
            <a:r>
              <a:rPr lang="en-US" dirty="0" smtClean="0"/>
              <a:t>Loses </a:t>
            </a:r>
            <a:r>
              <a:rPr lang="en-US" dirty="0"/>
              <a:t>things necessary for tasks</a:t>
            </a:r>
          </a:p>
        </p:txBody>
      </p:sp>
    </p:spTree>
    <p:extLst>
      <p:ext uri="{BB962C8B-B14F-4D97-AF65-F5344CB8AC3E}">
        <p14:creationId xmlns:p14="http://schemas.microsoft.com/office/powerpoint/2010/main" val="3058755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Hyperactivity and Impulsivity Symptoms</a:t>
            </a:r>
            <a:endParaRPr lang="en-US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Hyperactivity and Impulsivity</a:t>
            </a:r>
          </a:p>
          <a:p>
            <a:pPr lvl="1"/>
            <a:r>
              <a:rPr lang="en-US" dirty="0"/>
              <a:t>Fidgets with or taps hands or feet or squirms in seat</a:t>
            </a:r>
          </a:p>
          <a:p>
            <a:pPr lvl="1"/>
            <a:r>
              <a:rPr lang="en-US" dirty="0"/>
              <a:t>Leaves seat during situations when expected to remain in seat</a:t>
            </a:r>
          </a:p>
          <a:p>
            <a:pPr lvl="1"/>
            <a:r>
              <a:rPr lang="en-US" dirty="0"/>
              <a:t>Runs or climbs in inappropriate situations</a:t>
            </a:r>
          </a:p>
          <a:p>
            <a:pPr lvl="1"/>
            <a:r>
              <a:rPr lang="en-US" dirty="0"/>
              <a:t>Difficulty playing quietly</a:t>
            </a:r>
          </a:p>
          <a:p>
            <a:pPr lvl="1"/>
            <a:r>
              <a:rPr lang="en-US" dirty="0"/>
              <a:t>Is “on the go” or “driven by a motor”</a:t>
            </a:r>
          </a:p>
          <a:p>
            <a:pPr lvl="1"/>
            <a:r>
              <a:rPr lang="en-US" dirty="0"/>
              <a:t>Talks excessively</a:t>
            </a:r>
          </a:p>
          <a:p>
            <a:pPr lvl="1"/>
            <a:r>
              <a:rPr lang="en-US" dirty="0"/>
              <a:t>Blurts out answers before questions are completed</a:t>
            </a:r>
          </a:p>
          <a:p>
            <a:pPr lvl="1"/>
            <a:r>
              <a:rPr lang="en-US" dirty="0"/>
              <a:t>Has difficulty waiting his/her turn</a:t>
            </a:r>
          </a:p>
          <a:p>
            <a:pPr lvl="1"/>
            <a:r>
              <a:rPr lang="en-US" dirty="0"/>
              <a:t>Interrupts or intrudes on others</a:t>
            </a:r>
          </a:p>
        </p:txBody>
      </p:sp>
    </p:spTree>
    <p:extLst>
      <p:ext uri="{BB962C8B-B14F-4D97-AF65-F5344CB8AC3E}">
        <p14:creationId xmlns:p14="http://schemas.microsoft.com/office/powerpoint/2010/main" val="1655767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 and 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onset is 7 years old</a:t>
            </a:r>
          </a:p>
          <a:p>
            <a:pPr lvl="1"/>
            <a:r>
              <a:rPr lang="en-US" dirty="0"/>
              <a:t>Symptoms frequently appear between the ages of 3 and </a:t>
            </a:r>
            <a:r>
              <a:rPr lang="en-US" dirty="0" smtClean="0"/>
              <a:t>6</a:t>
            </a:r>
          </a:p>
          <a:p>
            <a:r>
              <a:rPr lang="en-US" dirty="0" smtClean="0"/>
              <a:t>Affects about 4.1% of American adults, age 18+, each year</a:t>
            </a:r>
          </a:p>
          <a:p>
            <a:r>
              <a:rPr lang="en-US" dirty="0" smtClean="0"/>
              <a:t>Affects 9.0% of children aged 13-18</a:t>
            </a:r>
          </a:p>
          <a:p>
            <a:r>
              <a:rPr lang="en-US" dirty="0"/>
              <a:t>Boys are 4 times more likely </a:t>
            </a:r>
            <a:r>
              <a:rPr lang="en-US" dirty="0" smtClean="0"/>
              <a:t>to be at risk than girls</a:t>
            </a:r>
          </a:p>
          <a:p>
            <a:r>
              <a:rPr lang="en-US" dirty="0" smtClean="0"/>
              <a:t>Combined type ADHD (inattentive and hyperactivity-impulsivity) is the most prevalent in all age-groups</a:t>
            </a:r>
          </a:p>
          <a:p>
            <a:r>
              <a:rPr lang="en-US" dirty="0" smtClean="0"/>
              <a:t>Frequently comorbid with other mental health disorders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8994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 usually appear between ages of 3 and 6</a:t>
            </a:r>
          </a:p>
          <a:p>
            <a:r>
              <a:rPr lang="en-US" dirty="0" smtClean="0"/>
              <a:t>Hard to diagnosis because symptoms vary by person</a:t>
            </a:r>
          </a:p>
          <a:p>
            <a:r>
              <a:rPr lang="en-US" dirty="0" smtClean="0"/>
              <a:t>Pediatricians often will refer families to a mental health specialist</a:t>
            </a:r>
          </a:p>
          <a:p>
            <a:pPr lvl="1"/>
            <a:r>
              <a:rPr lang="en-US" dirty="0" smtClean="0"/>
              <a:t>Licensed mental health specialist will gain information through observation about the child’s behavior as well as the environment</a:t>
            </a:r>
          </a:p>
          <a:p>
            <a:pPr lvl="1"/>
            <a:r>
              <a:rPr lang="en-US" dirty="0" smtClean="0"/>
              <a:t>Must see child in multiple settings</a:t>
            </a:r>
          </a:p>
          <a:p>
            <a:r>
              <a:rPr lang="en-US" dirty="0" smtClean="0"/>
              <a:t>Can frequently be diagnosed with other conditions such as:</a:t>
            </a:r>
          </a:p>
          <a:p>
            <a:pPr lvl="1"/>
            <a:r>
              <a:rPr lang="en-US" dirty="0" smtClean="0"/>
              <a:t>Learning disabilities</a:t>
            </a:r>
          </a:p>
          <a:p>
            <a:pPr lvl="1"/>
            <a:r>
              <a:rPr lang="en-US" dirty="0" smtClean="0"/>
              <a:t>Oppositional defiant disorder</a:t>
            </a:r>
          </a:p>
          <a:p>
            <a:pPr lvl="1"/>
            <a:r>
              <a:rPr lang="en-US" dirty="0" smtClean="0"/>
              <a:t>Anxiety and depression</a:t>
            </a:r>
          </a:p>
          <a:p>
            <a:pPr lvl="1"/>
            <a:r>
              <a:rPr lang="en-US" dirty="0" smtClean="0"/>
              <a:t>Bipolar Disorder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091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ADHD look like?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neurological disorder that impairs</a:t>
            </a:r>
          </a:p>
          <a:p>
            <a:pPr lvl="1"/>
            <a:r>
              <a:rPr lang="en-US" dirty="0" smtClean="0"/>
              <a:t>regulation of attention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egulation of motor activity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egulation of impulsivity</a:t>
            </a:r>
          </a:p>
          <a:p>
            <a:r>
              <a:rPr lang="en-US" dirty="0" smtClean="0"/>
              <a:t>Chronic condition affecting executive functioning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It is </a:t>
            </a:r>
            <a:r>
              <a:rPr lang="en-US" dirty="0"/>
              <a:t>n</a:t>
            </a:r>
            <a:r>
              <a:rPr lang="en-US" dirty="0" smtClean="0"/>
              <a:t>ot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 lack of will power</a:t>
            </a:r>
          </a:p>
          <a:p>
            <a:r>
              <a:rPr lang="en-US" dirty="0" smtClean="0"/>
              <a:t>Laziness</a:t>
            </a:r>
          </a:p>
          <a:p>
            <a:r>
              <a:rPr lang="en-US" dirty="0" smtClean="0"/>
              <a:t>Lack of intelligence or motivation</a:t>
            </a:r>
          </a:p>
          <a:p>
            <a:r>
              <a:rPr lang="en-US" dirty="0" smtClean="0"/>
              <a:t>Inadequate parenting</a:t>
            </a:r>
          </a:p>
          <a:p>
            <a:r>
              <a:rPr lang="en-US" dirty="0" smtClean="0"/>
              <a:t>An over diagnosed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3460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345</TotalTime>
  <Words>1234</Words>
  <Application>Microsoft Office PowerPoint</Application>
  <PresentationFormat>Widescreen</PresentationFormat>
  <Paragraphs>171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Gothic</vt:lpstr>
      <vt:lpstr>Garamond</vt:lpstr>
      <vt:lpstr>Times New Roman</vt:lpstr>
      <vt:lpstr>Vapor Trail</vt:lpstr>
      <vt:lpstr>Attention deficit hyperactivity disorder (ADHD)</vt:lpstr>
      <vt:lpstr>Objectives</vt:lpstr>
      <vt:lpstr>Key Terms</vt:lpstr>
      <vt:lpstr>What is Attention deficit hyperactivity disorder?</vt:lpstr>
      <vt:lpstr>Inattention Symptoms</vt:lpstr>
      <vt:lpstr>Hyperactivity and Impulsivity Symptoms</vt:lpstr>
      <vt:lpstr>Epidemiology and prevalence</vt:lpstr>
      <vt:lpstr>Diagnosis</vt:lpstr>
      <vt:lpstr>What does ADHD look like?</vt:lpstr>
      <vt:lpstr>treatment</vt:lpstr>
      <vt:lpstr>Case Study</vt:lpstr>
      <vt:lpstr>ADHD &amp; School</vt:lpstr>
      <vt:lpstr>Challenges for Teachers</vt:lpstr>
      <vt:lpstr>What do you need to know?</vt:lpstr>
      <vt:lpstr>How you can accommodate Students with ADHD</vt:lpstr>
      <vt:lpstr>Teaching Techniques</vt:lpstr>
      <vt:lpstr>Key Points</vt:lpstr>
      <vt:lpstr>References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Attention deficit hyperactivity disorder</dc:title>
  <dc:creator>Kelley E. Keenan</dc:creator>
  <cp:lastModifiedBy>Kelley E. Keenan</cp:lastModifiedBy>
  <cp:revision>31</cp:revision>
  <dcterms:created xsi:type="dcterms:W3CDTF">2015-03-22T19:22:01Z</dcterms:created>
  <dcterms:modified xsi:type="dcterms:W3CDTF">2015-04-19T16:12:25Z</dcterms:modified>
</cp:coreProperties>
</file>